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www.aprenderjuntos.cl/category/el-libro-de-la-sema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28798" y="2544576"/>
            <a:ext cx="5945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locoto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latin typeface="Gill Sans MT" panose="020B0502020104020203" pitchFamily="34" charset="0"/>
              </a:rPr>
              <a:t>locoto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–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comes poroto</a:t>
            </a:r>
            <a:endParaRPr lang="es-MX" sz="1600" b="1" i="1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vecino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latin typeface="Gill Sans MT" panose="020B0502020104020203" pitchFamily="34" charset="0"/>
              </a:rPr>
              <a:t>vecino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tomas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vino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vibro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latin typeface="Gill Sans MT" panose="020B0502020104020203" pitchFamily="34" charset="0"/>
              </a:rPr>
              <a:t>vibro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yo tengo un libro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extraño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latin typeface="Gill Sans MT" panose="020B0502020104020203" pitchFamily="34" charset="0"/>
              </a:rPr>
              <a:t>extraño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perro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es de este tamaño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grito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</a:t>
            </a:r>
            <a:r>
              <a:rPr lang="es-MX" sz="1600" i="1" dirty="0">
                <a:latin typeface="Gill Sans MT" panose="020B0502020104020203" pitchFamily="34" charset="0"/>
              </a:rPr>
              <a:t>grito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amiga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se llama Carito</a:t>
            </a:r>
            <a:endParaRPr lang="es-MX" sz="1600" b="1" i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asesoro</a:t>
            </a:r>
            <a:r>
              <a:rPr lang="es-MX" sz="1600" b="1" i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asesoro 	       </a:t>
            </a:r>
            <a:r>
              <a:rPr lang="es-MX" sz="1600" i="1" smtClean="0">
                <a:latin typeface="Gill Sans MT" panose="020B0502020104020203" pitchFamily="34" charset="0"/>
              </a:rPr>
              <a:t>– </a:t>
            </a:r>
            <a:r>
              <a:rPr lang="es-MX" sz="1600" b="1" i="1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tienes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un tesoro</a:t>
            </a:r>
            <a:r>
              <a:rPr lang="es-MX" sz="1600" i="1" dirty="0">
                <a:latin typeface="Gill Sans MT" panose="020B0502020104020203" pitchFamily="34" charset="0"/>
              </a:rPr>
              <a:t>	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cigarra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– cigarra 	       –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mira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la garra</a:t>
            </a:r>
            <a:endParaRPr lang="es-MX" sz="1600" b="1" i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</p:txBody>
      </p:sp>
      <p:sp>
        <p:nvSpPr>
          <p:cNvPr id="23" name="CuadroTexto 8"/>
          <p:cNvSpPr txBox="1"/>
          <p:nvPr/>
        </p:nvSpPr>
        <p:spPr>
          <a:xfrm>
            <a:off x="-36512" y="935233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“R</a:t>
            </a:r>
            <a:r>
              <a:rPr lang="es-MX" sz="2400" b="1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imas</a:t>
            </a:r>
            <a:r>
              <a:rPr lang="es-MX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MX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en familia</a:t>
            </a:r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8" y="140794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queremos </a:t>
            </a:r>
            <a:r>
              <a:rPr lang="es-ES" sz="1600" b="1" dirty="0">
                <a:latin typeface="Gill Sans MT" panose="020B0502020104020203" pitchFamily="34" charset="0"/>
              </a:rPr>
              <a:t>compartir el </a:t>
            </a:r>
            <a:r>
              <a:rPr lang="es-ES" sz="1600" b="1" dirty="0" smtClean="0">
                <a:latin typeface="Gill Sans MT" panose="020B0502020104020203" pitchFamily="34" charset="0"/>
              </a:rPr>
              <a:t>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89762" y="5519521"/>
            <a:ext cx="5412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¡Sabían que</a:t>
            </a:r>
            <a:r>
              <a:rPr lang="es-ES" sz="1400" b="1" i="1" dirty="0" smtClean="0">
                <a:solidFill>
                  <a:srgbClr val="FF0000"/>
                </a:solidFill>
              </a:rPr>
              <a:t>…!</a:t>
            </a:r>
            <a:endParaRPr lang="es-ES" sz="1400" b="1" i="1" dirty="0">
              <a:solidFill>
                <a:srgbClr val="FF0000"/>
              </a:solidFill>
            </a:endParaRPr>
          </a:p>
          <a:p>
            <a:r>
              <a:rPr lang="es-ES" sz="1400" b="1" i="1" dirty="0" smtClean="0">
                <a:solidFill>
                  <a:srgbClr val="FF0000"/>
                </a:solidFill>
              </a:rPr>
              <a:t>“</a:t>
            </a:r>
            <a:r>
              <a:rPr lang="es-MX" sz="1400" b="1" i="1" dirty="0">
                <a:solidFill>
                  <a:srgbClr val="FF0000"/>
                </a:solidFill>
              </a:rPr>
              <a:t>Escuchar rimas </a:t>
            </a:r>
            <a:r>
              <a:rPr lang="es-MX" sz="1400" b="1" i="1" dirty="0" smtClean="0">
                <a:solidFill>
                  <a:srgbClr val="FF0000"/>
                </a:solidFill>
              </a:rPr>
              <a:t>ayuda </a:t>
            </a:r>
            <a:r>
              <a:rPr lang="es-MX" sz="1400" b="1" i="1">
                <a:solidFill>
                  <a:srgbClr val="FF0000"/>
                </a:solidFill>
              </a:rPr>
              <a:t>a </a:t>
            </a:r>
            <a:r>
              <a:rPr lang="es-MX" sz="1400" b="1" i="1" smtClean="0">
                <a:solidFill>
                  <a:srgbClr val="FF0000"/>
                </a:solidFill>
              </a:rPr>
              <a:t>las niñas </a:t>
            </a:r>
            <a:r>
              <a:rPr lang="es-MX" sz="1400" b="1" i="1" dirty="0" smtClean="0">
                <a:solidFill>
                  <a:srgbClr val="FF0000"/>
                </a:solidFill>
              </a:rPr>
              <a:t>y niños a </a:t>
            </a:r>
            <a:r>
              <a:rPr lang="es-MX" sz="1400" b="1" i="1" dirty="0">
                <a:solidFill>
                  <a:srgbClr val="FF0000"/>
                </a:solidFill>
              </a:rPr>
              <a:t>aprender cómo los sonidos se combinan para formar palabras y </a:t>
            </a:r>
            <a:r>
              <a:rPr lang="es-MX" sz="1400" b="1" i="1" dirty="0" smtClean="0">
                <a:solidFill>
                  <a:srgbClr val="FF0000"/>
                </a:solidFill>
              </a:rPr>
              <a:t>frases</a:t>
            </a:r>
            <a:r>
              <a:rPr lang="en-US" sz="1400" b="1" i="1" dirty="0" smtClean="0">
                <a:solidFill>
                  <a:srgbClr val="FF0000"/>
                </a:solidFill>
              </a:rPr>
              <a:t>”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327647" y="2053678"/>
            <a:ext cx="170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e invite a repetir la siguientes palabras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CuadroTexto 13"/>
          <p:cNvSpPr txBox="1"/>
          <p:nvPr/>
        </p:nvSpPr>
        <p:spPr>
          <a:xfrm>
            <a:off x="2254748" y="2066184"/>
            <a:ext cx="125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Debe repetirse la palabra 	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CuadroTexto 13"/>
          <p:cNvSpPr txBox="1"/>
          <p:nvPr/>
        </p:nvSpPr>
        <p:spPr>
          <a:xfrm>
            <a:off x="3692503" y="2083872"/>
            <a:ext cx="175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Ahora lee y notaras la rima.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61008" y="4858986"/>
            <a:ext cx="85652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Gill Sans MT" panose="020B0502020104020203" pitchFamily="34" charset="0"/>
              </a:rPr>
              <a:t>L</a:t>
            </a:r>
            <a:r>
              <a:rPr lang="es-ES" sz="1500" dirty="0" smtClean="0">
                <a:latin typeface="Gill Sans MT" panose="020B0502020104020203" pitchFamily="34" charset="0"/>
              </a:rPr>
              <a:t>es invitamos a cambiar los roles, la niña o niño, lee e invita a repetir las palabras y seguir con lo demás</a:t>
            </a:r>
          </a:p>
          <a:p>
            <a:r>
              <a:rPr lang="es-ES" sz="1500" dirty="0" smtClean="0">
                <a:latin typeface="Gill Sans MT" panose="020B0502020104020203" pitchFamily="34" charset="0"/>
              </a:rPr>
              <a:t>Finalmente les invitamos a formar sus propias RIMAS en familia.	</a:t>
            </a:r>
            <a:endParaRPr lang="es-ES" sz="1500" dirty="0">
              <a:latin typeface="Gill Sans MT" panose="020B0502020104020203" pitchFamily="34" charset="0"/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85"/>
          <a:stretch/>
        </p:blipFill>
        <p:spPr bwMode="auto">
          <a:xfrm>
            <a:off x="6274606" y="1880967"/>
            <a:ext cx="2494294" cy="2360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653" y="1274876"/>
            <a:ext cx="3115046" cy="3175204"/>
          </a:xfrm>
          <a:prstGeom prst="rect">
            <a:avLst/>
          </a:prstGeom>
        </p:spPr>
      </p:pic>
      <p:sp>
        <p:nvSpPr>
          <p:cNvPr id="2" name="Flecha a la derecha con bandas 1"/>
          <p:cNvSpPr/>
          <p:nvPr/>
        </p:nvSpPr>
        <p:spPr>
          <a:xfrm>
            <a:off x="2055225" y="2220685"/>
            <a:ext cx="172936" cy="163527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a la derecha con bandas 24"/>
          <p:cNvSpPr/>
          <p:nvPr/>
        </p:nvSpPr>
        <p:spPr>
          <a:xfrm>
            <a:off x="3510000" y="2227904"/>
            <a:ext cx="172936" cy="173726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849A4-3DDD-45AE-94A5-35C216972168}"/>
</file>

<file path=customXml/itemProps3.xml><?xml version="1.0" encoding="utf-8"?>
<ds:datastoreItem xmlns:ds="http://schemas.openxmlformats.org/officeDocument/2006/customXml" ds:itemID="{586061FF-55C6-43CB-968A-C729840A6C7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831a5897-d732-480b-8552-b0094d7d6f94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723a2a74-8203-42e7-af82-f8d924c5b2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2023</TotalTime>
  <Words>112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82</cp:revision>
  <dcterms:created xsi:type="dcterms:W3CDTF">2019-11-07T19:37:04Z</dcterms:created>
  <dcterms:modified xsi:type="dcterms:W3CDTF">2020-04-22T16:03:52Z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